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61" r:id="rId3"/>
    <p:sldId id="260" r:id="rId4"/>
    <p:sldId id="263" r:id="rId5"/>
    <p:sldId id="257" r:id="rId6"/>
    <p:sldId id="259" r:id="rId7"/>
    <p:sldId id="264" r:id="rId8"/>
    <p:sldId id="266" r:id="rId9"/>
    <p:sldId id="276" r:id="rId10"/>
    <p:sldId id="267" r:id="rId11"/>
    <p:sldId id="268" r:id="rId12"/>
    <p:sldId id="258" r:id="rId13"/>
    <p:sldId id="265" r:id="rId14"/>
    <p:sldId id="262" r:id="rId15"/>
    <p:sldId id="277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75182-F89E-48A2-8A22-D56CC1D0B95B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22D1A4-4132-4FCA-8F26-450FF7011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92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effectLst/>
                <a:latin typeface="Times New Roman" panose="02020603050405020304" pitchFamily="18" charset="0"/>
              </a:rPr>
              <a:t>Direct </a:t>
            </a:r>
            <a:r>
              <a:rPr lang="en-GB" b="0" i="0" dirty="0" err="1">
                <a:effectLst/>
                <a:latin typeface="Times New Roman" panose="02020603050405020304" pitchFamily="18" charset="0"/>
              </a:rPr>
              <a:t>replicationmainly</a:t>
            </a:r>
            <a:r>
              <a:rPr lang="en-GB" b="0" i="0" dirty="0">
                <a:effectLst/>
                <a:latin typeface="Times New Roman" panose="02020603050405020304" pitchFamily="18" charset="0"/>
              </a:rPr>
              <a:t> provides evidence for the reliability of </a:t>
            </a:r>
            <a:r>
              <a:rPr lang="en-GB" b="0" i="0">
                <a:effectLst/>
                <a:latin typeface="Times New Roman" panose="02020603050405020304" pitchFamily="18" charset="0"/>
              </a:rPr>
              <a:t>aresult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22D1A4-4132-4FCA-8F26-450FF701182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80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488341-1DCB-4A69-8265-4C40126507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>
                <a:latin typeface="Yanone Kaffeesatz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7BE180D-ED04-41EB-933F-94A1D1C9AA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  <a:latin typeface="Atkinson Hyperlegible" pitchFamily="50" charset="0"/>
                <a:ea typeface="Source Serif Pro" panose="020406030504050202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1984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9F73A2-F99E-4202-BF37-B2CB8FDA2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1525A69-0532-486A-9CAE-CFE1816212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E1C2959-6BC0-47C7-BFE7-7C80BD660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2E11CB6-DE58-4F9F-9B98-3D1746C58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E68BB2-2F0B-46D5-859D-D02D1923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C5D754D-9B05-403F-8D9B-F753D578A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36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BC2CDE-8209-4A93-BBD8-CE69DC1CC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279198E-0B22-4CC1-BCEB-D71C0EB71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BD149F-9F95-4C77-94DD-8D7CCE114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B5C64A-CB91-4289-AB43-E2F3BBB7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769EB0-632B-4AFE-8FAF-ED603CF87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07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7A65F57-3360-4569-99F8-083291419C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8C8B14F-2891-4078-9286-430F1A17D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729B13-DC0F-4784-9936-BEC6E98F1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F21CB4-48C4-4797-963D-A031D2B7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73520C1-282B-455D-A188-85320ED8A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977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67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134534" y="2258905"/>
            <a:ext cx="4482253" cy="2215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rgbClr val="83949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535334" y="1583267"/>
            <a:ext cx="4025900" cy="1754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67" b="0" i="0">
                <a:solidFill>
                  <a:srgbClr val="404040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33" b="0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67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18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493F54-1AB8-4EE5-AB48-563453260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589" y="93027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latin typeface="Yanone Kaffeesatz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2D188C-96DA-43BF-A6FC-C20253241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37" y="1828799"/>
            <a:ext cx="11014363" cy="43481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latin typeface="Atkinson Hyperlegible" pitchFamily="50" charset="0"/>
                <a:ea typeface="Source Serif Pro" panose="02040603050405020204" pitchFamily="18" charset="0"/>
              </a:defRPr>
            </a:lvl1pPr>
            <a:lvl2pPr>
              <a:lnSpc>
                <a:spcPct val="100000"/>
              </a:lnSpc>
              <a:defRPr sz="2000">
                <a:latin typeface="Atkinson Hyperlegible" pitchFamily="50" charset="0"/>
                <a:ea typeface="Source Serif Pro" panose="02040603050405020204" pitchFamily="18" charset="0"/>
              </a:defRPr>
            </a:lvl2pPr>
            <a:lvl3pPr>
              <a:lnSpc>
                <a:spcPct val="100000"/>
              </a:lnSpc>
              <a:defRPr sz="1800">
                <a:latin typeface="Atkinson Hyperlegible" pitchFamily="50" charset="0"/>
                <a:ea typeface="Source Serif Pro" panose="02040603050405020204" pitchFamily="18" charset="0"/>
              </a:defRPr>
            </a:lvl3pPr>
            <a:lvl4pPr>
              <a:lnSpc>
                <a:spcPct val="100000"/>
              </a:lnSpc>
              <a:defRPr sz="1600">
                <a:latin typeface="Atkinson Hyperlegible" pitchFamily="50" charset="0"/>
                <a:ea typeface="Source Serif Pro" panose="02040603050405020204" pitchFamily="18" charset="0"/>
              </a:defRPr>
            </a:lvl4pPr>
            <a:lvl5pPr>
              <a:lnSpc>
                <a:spcPct val="100000"/>
              </a:lnSpc>
              <a:defRPr sz="1600">
                <a:latin typeface="Atkinson Hyperlegible" pitchFamily="50" charset="0"/>
                <a:ea typeface="Source Serif Pro" panose="020406030504050202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9741003-B699-41EC-8F26-1F76BCE6D0F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19149" y="6480550"/>
            <a:ext cx="11953702" cy="3774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65000"/>
                  </a:schemeClr>
                </a:solidFill>
                <a:latin typeface="Source Serif Pro Light" panose="02040303050405020204" pitchFamily="18" charset="0"/>
                <a:ea typeface="Source Serif Pro Light" panose="02040303050405020204" pitchFamily="18" charset="0"/>
              </a:defRPr>
            </a:lvl1pPr>
            <a:lvl2pPr marL="457200" indent="0">
              <a:buNone/>
              <a:defRPr>
                <a:latin typeface="Source Serif Pro" panose="02040603050405020204" pitchFamily="18" charset="0"/>
                <a:ea typeface="Source Serif Pro" panose="02040603050405020204" pitchFamily="18" charset="0"/>
              </a:defRPr>
            </a:lvl2pPr>
            <a:lvl3pPr marL="914400" indent="0">
              <a:buNone/>
              <a:defRPr>
                <a:latin typeface="Source Serif Pro" panose="02040603050405020204" pitchFamily="18" charset="0"/>
                <a:ea typeface="Source Serif Pro" panose="02040603050405020204" pitchFamily="18" charset="0"/>
              </a:defRPr>
            </a:lvl3pPr>
            <a:lvl4pPr marL="1371600" indent="0">
              <a:buNone/>
              <a:defRPr>
                <a:latin typeface="Source Serif Pro" panose="02040603050405020204" pitchFamily="18" charset="0"/>
                <a:ea typeface="Source Serif Pro" panose="02040603050405020204" pitchFamily="18" charset="0"/>
              </a:defRPr>
            </a:lvl4pPr>
            <a:lvl5pPr marL="1828800" indent="0">
              <a:buNone/>
              <a:defRPr>
                <a:latin typeface="Source Serif Pro" panose="02040603050405020204" pitchFamily="18" charset="0"/>
                <a:ea typeface="Source Serif Pro" panose="020406030504050202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C005B255-674E-40AE-B6D2-63E1324BB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6131" y="90314"/>
            <a:ext cx="545869" cy="377450"/>
          </a:xfrm>
        </p:spPr>
        <p:txBody>
          <a:bodyPr/>
          <a:lstStyle>
            <a:lvl1pPr>
              <a:defRPr sz="1000">
                <a:latin typeface="Source Serif Pro Light" panose="02040303050405020204" pitchFamily="18" charset="0"/>
                <a:ea typeface="Source Serif Pro Light" panose="02040303050405020204" pitchFamily="18" charset="0"/>
              </a:defRPr>
            </a:lvl1pPr>
          </a:lstStyle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038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488341-1DCB-4A69-8265-4C40126507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18015"/>
            <a:ext cx="9144000" cy="1769830"/>
          </a:xfrm>
        </p:spPr>
        <p:txBody>
          <a:bodyPr anchor="b">
            <a:normAutofit/>
          </a:bodyPr>
          <a:lstStyle>
            <a:lvl1pPr algn="ctr">
              <a:defRPr sz="6600">
                <a:latin typeface="Yanone Kaffeesatz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7BE180D-ED04-41EB-933F-94A1D1C9AA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57755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  <a:latin typeface="Atkinson Hyperlegible" pitchFamily="50" charset="0"/>
                <a:ea typeface="Source Serif Pro" panose="020406030504050202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7FBF1A97-45CB-4BEA-B3E6-2724C4F891F1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106092" y="728345"/>
            <a:ext cx="1979815" cy="1769830"/>
          </a:xfrm>
        </p:spPr>
        <p:txBody>
          <a:bodyPr/>
          <a:lstStyle>
            <a:lvl1pPr marL="0" indent="0" algn="ctr">
              <a:buNone/>
              <a:defRPr>
                <a:latin typeface="Yanone Kaffeesatz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1194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B73611-5C3F-4960-8FF3-E7B7D13CA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577434-2AF1-4B51-B23F-2AA2BC7BE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3F0CFC0-01C5-46FF-AFA4-C8C282CA8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23335D-5C07-44E6-B248-D190B03D2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4D81B9-3F92-40BC-94FF-9D1CC3913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9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ED8476-3CE3-48C1-82A2-5358A76D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F96567-C3BE-465F-9680-5E029716E5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FE9EAB-6445-475E-9F37-19F290265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12A71A-0953-4842-A510-AC3157AE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CDCC578-2D82-4964-8677-908F7EF8A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BCDF86D-A31A-4285-AF53-8C758BDA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39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8824DE-ACC3-4712-A65E-FCDF0A118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5F225D7-4DBC-4DB8-9253-0AAEC99FC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FB683E4-918C-4D06-A31C-73754CB807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2A38337-BC21-4E87-9BC8-7B2F5705C2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28CD0AC-DF7A-4970-94C3-D5EEC0BB94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9FD45BC-0EA0-4257-8EA3-EF8899F4D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DEC26A3-BFD5-4ED0-9B26-BE6EDB352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62C6966-3412-4F33-B320-BAAB6FD8B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66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11C37A-FE2B-4813-A46B-56CD75537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58199EC-C2A3-4555-AEF9-C8E97A180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B038132-6AA6-4AB6-B96A-AC376BBA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BAA6E0C-FE8E-4735-9B54-E28634006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99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DE8A5BD-F16F-4922-BB3C-9C0D0A2FC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9F8FC81-E9B7-4E56-8B0B-6A58DBA1F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03D7CF-0452-4266-B8A2-1496034D9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9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D74AE6-3F03-4475-807A-6C09467D6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34A770-D66C-4890-82BC-09FBFB4BA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FB1F00B-F8CC-47F6-95F6-C6967945D6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11E752D-3C18-4796-8C91-B323DB0FE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D4F19F-2F1E-4D49-94EA-45419EE9C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77B9C6A-9CFD-4392-A7B0-FE6CFEF04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11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5820622-7771-4768-AB86-1AB38996B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904811-F8EF-4672-BDD5-325659F3E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10E326-735C-4569-B442-78C518B2F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9C603-15DA-464C-96B3-7ACFC721A45C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B9FA1B-28A3-43F3-930B-3305E98FD9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BB96E2-409E-4D1A-8F2A-9C1DF33A4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B8FF7-5383-4D03-B40B-2375859FB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212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psych-transparency-guide.uni-koeln.de/folder-structure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5AD13-749D-4B6E-835A-DBF12C15FC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Datenorganisation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D2E1D-4178-4C26-901A-82648141EB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Spring School 2022</a:t>
            </a:r>
          </a:p>
          <a:p>
            <a:r>
              <a:rPr lang="en-US" dirty="0"/>
              <a:t>Julius</a:t>
            </a:r>
          </a:p>
        </p:txBody>
      </p:sp>
    </p:spTree>
    <p:extLst>
      <p:ext uri="{BB962C8B-B14F-4D97-AF65-F5344CB8AC3E}">
        <p14:creationId xmlns:p14="http://schemas.microsoft.com/office/powerpoint/2010/main" val="39787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1E090E-536D-471E-B9AF-A5A8936DF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Exact Instructions Challenge - THIS is why my kids hate me. _ Josh Darnit">
            <a:hlinkClick r:id="" action="ppaction://media"/>
            <a:extLst>
              <a:ext uri="{FF2B5EF4-FFF2-40B4-BE49-F238E27FC236}">
                <a16:creationId xmlns:a16="http://schemas.microsoft.com/office/drawing/2014/main" id="{EC46AA0C-27F4-44D9-A3FE-269EFBE5BBE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42251" end="352177.6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59" y="10061"/>
            <a:ext cx="12173281" cy="6847939"/>
          </a:xfrm>
        </p:spPr>
      </p:pic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3AE124-8D68-474F-8E11-678D2E49E45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1343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563936-47E6-4E0F-9A08-6BF712138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7D57CE-6B23-402C-B55B-790D09BE6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6BFAB0-9FBE-4D84-9F32-624468C1579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Exact Instructions Challenge - THIS is why my kids hate me. _ Josh Darnit">
            <a:hlinkClick r:id="" action="ppaction://media"/>
            <a:extLst>
              <a:ext uri="{FF2B5EF4-FFF2-40B4-BE49-F238E27FC236}">
                <a16:creationId xmlns:a16="http://schemas.microsoft.com/office/drawing/2014/main" id="{7E22F74A-9857-4980-B614-BEA8C55FE34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4157" end="204532.6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59" y="10061"/>
            <a:ext cx="12173281" cy="684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055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1B25-E072-4B82-8430-01CEBE9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84B40-DB15-4BF4-B980-E5AB1E66F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</a:t>
            </a:r>
            <a:r>
              <a:rPr lang="en-US" dirty="0"/>
              <a:t>indable</a:t>
            </a:r>
          </a:p>
          <a:p>
            <a:r>
              <a:rPr lang="en-US" b="1" dirty="0"/>
              <a:t>A</a:t>
            </a:r>
            <a:r>
              <a:rPr lang="en-US" dirty="0"/>
              <a:t>ccessible</a:t>
            </a:r>
          </a:p>
          <a:p>
            <a:r>
              <a:rPr lang="en-US" b="1" dirty="0"/>
              <a:t>I</a:t>
            </a:r>
            <a:r>
              <a:rPr lang="en-US" dirty="0"/>
              <a:t>nteroperable</a:t>
            </a:r>
          </a:p>
          <a:p>
            <a:r>
              <a:rPr lang="en-US" b="1" dirty="0"/>
              <a:t>R</a:t>
            </a:r>
            <a:r>
              <a:rPr lang="en-US" dirty="0"/>
              <a:t>eusable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6A907E-A2EF-4754-8B82-BC905AF87EC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Wilkinson ea., Scientific Data, 2016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02D2EF9-C6CB-41C6-94BC-06C5DBB47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2599" y="2763450"/>
            <a:ext cx="7308675" cy="2478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6651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B98AF-C15F-4C48-8B10-BFE43D133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Gruppenarbeit</a:t>
            </a:r>
            <a:r>
              <a:rPr lang="en-US" dirty="0"/>
              <a:t> (ca. 60 min)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7269F-ECCE-4BD2-93D4-B10F99E18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Erhöhen</a:t>
            </a:r>
            <a:r>
              <a:rPr lang="en-US" dirty="0"/>
              <a:t> des Truck </a:t>
            </a:r>
            <a:r>
              <a:rPr lang="en-US" dirty="0" err="1"/>
              <a:t>Faktores</a:t>
            </a:r>
            <a:r>
              <a:rPr lang="en-US" dirty="0"/>
              <a:t> </a:t>
            </a:r>
            <a:r>
              <a:rPr lang="en-US" dirty="0" err="1"/>
              <a:t>eures</a:t>
            </a:r>
            <a:r>
              <a:rPr lang="en-US" dirty="0"/>
              <a:t> Experiments</a:t>
            </a:r>
          </a:p>
          <a:p>
            <a:pPr lvl="1"/>
            <a:r>
              <a:rPr lang="en-GB" dirty="0"/>
              <a:t>“The number of people on your team who have to be hit with a truck before the project is in serious trouble”</a:t>
            </a:r>
          </a:p>
          <a:p>
            <a:pPr lvl="1"/>
            <a:endParaRPr lang="en-GB" dirty="0"/>
          </a:p>
          <a:p>
            <a:r>
              <a:rPr lang="en-GB" dirty="0" err="1"/>
              <a:t>Projektorder</a:t>
            </a:r>
            <a:r>
              <a:rPr lang="en-GB" dirty="0"/>
              <a:t> von </a:t>
            </a:r>
            <a:r>
              <a:rPr lang="en-GB" dirty="0" err="1"/>
              <a:t>gestern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Grundlage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b="1" dirty="0" err="1"/>
              <a:t>Aufgaben</a:t>
            </a:r>
            <a:r>
              <a:rPr lang="en-GB" b="1" dirty="0"/>
              <a:t>:</a:t>
            </a:r>
          </a:p>
          <a:p>
            <a:r>
              <a:rPr lang="en-GB" dirty="0"/>
              <a:t>1. </a:t>
            </a:r>
            <a:r>
              <a:rPr lang="en-GB" dirty="0" err="1"/>
              <a:t>Ordner</a:t>
            </a:r>
            <a:r>
              <a:rPr lang="en-GB" dirty="0"/>
              <a:t>/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Struktur</a:t>
            </a:r>
            <a:r>
              <a:rPr lang="en-GB" dirty="0"/>
              <a:t> </a:t>
            </a:r>
            <a:r>
              <a:rPr lang="en-GB" dirty="0" err="1"/>
              <a:t>entwickeln</a:t>
            </a:r>
            <a:r>
              <a:rPr lang="en-GB" dirty="0"/>
              <a:t> wo was </a:t>
            </a:r>
            <a:r>
              <a:rPr lang="en-GB" dirty="0" err="1"/>
              <a:t>gespeichert</a:t>
            </a:r>
            <a:r>
              <a:rPr lang="en-GB" dirty="0"/>
              <a:t> </a:t>
            </a:r>
            <a:r>
              <a:rPr lang="en-GB" dirty="0" err="1"/>
              <a:t>ist</a:t>
            </a:r>
            <a:endParaRPr lang="en-GB" dirty="0"/>
          </a:p>
          <a:p>
            <a:pPr lvl="1"/>
            <a:r>
              <a:rPr lang="en-GB" dirty="0" err="1"/>
              <a:t>Ordner</a:t>
            </a:r>
            <a:r>
              <a:rPr lang="en-GB" dirty="0"/>
              <a:t>: </a:t>
            </a:r>
            <a:r>
              <a:rPr lang="en-GB" dirty="0" err="1"/>
              <a:t>skripte</a:t>
            </a:r>
            <a:r>
              <a:rPr lang="en-GB" dirty="0"/>
              <a:t>, </a:t>
            </a:r>
            <a:r>
              <a:rPr lang="en-GB" dirty="0" err="1"/>
              <a:t>daten</a:t>
            </a:r>
            <a:r>
              <a:rPr lang="en-GB" dirty="0"/>
              <a:t>, “codebook”</a:t>
            </a:r>
          </a:p>
          <a:p>
            <a:pPr lvl="1"/>
            <a:r>
              <a:rPr lang="en-GB" dirty="0">
                <a:hlinkClick r:id="rId2"/>
              </a:rPr>
              <a:t>https://psych-transparency-guide.uni-koeln.de/folder-structure.html</a:t>
            </a:r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2. </a:t>
            </a:r>
            <a:r>
              <a:rPr lang="en-GB" dirty="0" err="1"/>
              <a:t>Auswertungsskript</a:t>
            </a:r>
            <a:r>
              <a:rPr lang="en-GB" dirty="0"/>
              <a:t> </a:t>
            </a:r>
            <a:r>
              <a:rPr lang="en-GB" dirty="0" err="1"/>
              <a:t>anpassen</a:t>
            </a:r>
            <a:r>
              <a:rPr lang="en-GB" dirty="0"/>
              <a:t> (single subject &amp; group)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C75E7-F356-4DED-835E-C74B51607BF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57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B20F4-035B-430B-B498-5E9C7A6D4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Versionskontrolle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832603-0C1F-44EF-912C-07A07E16546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GitHub Logo - Logo, zeichen, emblem, symbol. Geschichte und Bedeutung">
            <a:extLst>
              <a:ext uri="{FF2B5EF4-FFF2-40B4-BE49-F238E27FC236}">
                <a16:creationId xmlns:a16="http://schemas.microsoft.com/office/drawing/2014/main" id="{E7FE0C01-BA75-4A9B-8246-77C149B2A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6618" y="1856425"/>
            <a:ext cx="5591376" cy="3145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4BB2CEA0-5EAB-4AA0-AD8E-15787A759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960" y="1331243"/>
            <a:ext cx="3748135" cy="499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9742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68608-AFBB-41E3-A245-AE3FBD841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7524E-8766-4A9A-A75B-2C00CA515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37" y="1828799"/>
            <a:ext cx="11014363" cy="4762124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Aarts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A. A., Anderson, J. E., Anderson, C. J.,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Attridge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P. R., Attwood, A.,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Axt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J., Babel, M.,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Bahník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Š., Baranski, E., Barnett-Cowan, M.,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Bartmess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E., Beer, J., Bell, R., Bentley, H.,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Beyan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L., Binion, G.,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Borsboom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D., Bosch, A., Bosco, F. A., … Zuni, K. (2015). Estimating the reproducibility of psychological science.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Science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349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(6251). https://doi.org/10.1126/SCIENCE.AAC4716/SUPPL_FILE/AARTS-SM.PDF</a:t>
            </a:r>
            <a:endParaRPr lang="en-GB" sz="1800" dirty="0"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Hardwicke, T. E., &amp; Ioannidis, J. P. A. (2018). 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Populating the Data Ark: An attempt to retrieve, preserve, and liberate data from the most highly-cited psychology and psychiatry articles.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PLOS ONE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13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(8), e0201856. https://doi.org/10.1371/JOURNAL.PONE.0201856</a:t>
            </a:r>
            <a:endParaRPr lang="en-GB" sz="1800" dirty="0"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Ioannidis, J. P. A. (2005). Why Most Published Research Findings Are False.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PLOS Medicine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2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(8), e124. https://doi.org/10.1371/JOURNAL.PMED.0020124</a:t>
            </a:r>
            <a:endParaRPr lang="en-GB" sz="1800" dirty="0"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Ioannidis, J. P. A., Allison, D. B., Ball, C. A., Coulibaly, I., Cui, X., Culhane, A. C.,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Falchi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M.,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Furlanello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C., Game, L.,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Jurman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G.,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Mangion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J., Mehta, T.,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Nitzberg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M., Page, G. P.,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Petretto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E., &amp; van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Noort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V. (2009). Repeatability of published microarray gene expression analyses.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Nature Genetics 2009 41:2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41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(2), 149–155. https://doi.org/10.1038/ng.295</a:t>
            </a:r>
            <a:endParaRPr lang="en-GB" sz="1800" dirty="0"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Wagner, A. S., Waite, L. K.,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Wierzba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M.,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Hoostaedter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F., Waite, A. Q.,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Poldrack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B.,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Eickhoo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S. B., &amp; Hanke, M. (2021). </a:t>
            </a:r>
            <a:r>
              <a:rPr lang="en-GB" sz="1800" i="1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FAIRly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 big: A framework for computationally reproducible processing of large-scale data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. https://doi.org/10.1101/2021.10.12.464122</a:t>
            </a:r>
            <a:endParaRPr lang="en-GB" sz="1800" dirty="0"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Watson, M. (2015). When will “open science” become simply “science”?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Genome Biology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16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(1), 1–3. https://doi.org/10.1186/S13059-015-0669-2/METRICS</a:t>
            </a:r>
            <a:endParaRPr lang="en-GB" sz="1800" dirty="0"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Wilkinson, M. D., Dumontier, M.,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Aalbersberg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Ij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. J., Appleton, G., Axton, M.,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Baak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A., Blomberg, N.,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Boiten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J. W., da Silva Santos, L. B.,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Bourne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P. E.,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Bouwman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J., Brookes, A. J., Clark, T.,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Crosas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M.,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Dillo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I.,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Dumon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O., Edmunds, S.,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Evelo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C. T., </a:t>
            </a:r>
            <a:r>
              <a:rPr lang="en-GB" sz="1800" dirty="0" err="1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Finkers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R., … Mons, B. (2016). The FAIR Guiding Principles for scientific data management and stewardship.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Scientific Data 2016 3:1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GB" sz="18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3</a:t>
            </a:r>
            <a:r>
              <a:rPr lang="en-GB" sz="18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(1), 1–9. https://doi.org/10.1038/sdata.2016.18</a:t>
            </a:r>
            <a:endParaRPr lang="en-GB" sz="1800" dirty="0"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DEDE22-DA40-4449-A59B-5910CA1476D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657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51E3-3638-449B-BE2C-ABE5E3ACD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Stundenplan</a:t>
            </a:r>
            <a:r>
              <a:rPr lang="en-US" dirty="0"/>
              <a:t>”</a:t>
            </a:r>
          </a:p>
        </p:txBody>
      </p:sp>
      <p:pic>
        <p:nvPicPr>
          <p:cNvPr id="6" name="Content Placeholder 5" descr="Shape&#10;&#10;Description automatically generated with low confidence">
            <a:extLst>
              <a:ext uri="{FF2B5EF4-FFF2-40B4-BE49-F238E27FC236}">
                <a16:creationId xmlns:a16="http://schemas.microsoft.com/office/drawing/2014/main" id="{A2F90FD5-6DF6-4D31-BADE-97E879C47C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997" y="2087312"/>
            <a:ext cx="1613212" cy="1613212"/>
          </a:xfrm>
        </p:spPr>
      </p:pic>
      <p:pic>
        <p:nvPicPr>
          <p:cNvPr id="8" name="Content Placeholder 7" descr="Shape&#10;&#10;Description automatically generated with low confidence">
            <a:extLst>
              <a:ext uri="{FF2B5EF4-FFF2-40B4-BE49-F238E27FC236}">
                <a16:creationId xmlns:a16="http://schemas.microsoft.com/office/drawing/2014/main" id="{E2D47151-385F-4810-B529-2235F367F256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2213"/>
                    </a14:imgEffect>
                    <a14:imgEffect>
                      <a14:saturation sat="2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271" y="2324458"/>
            <a:ext cx="1613212" cy="1613212"/>
          </a:xfrm>
        </p:spPr>
      </p:pic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9E557041-6870-4A8A-8C88-D7D8FD4CFD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951" y="3700524"/>
            <a:ext cx="1613212" cy="1613212"/>
          </a:xfrm>
          <a:prstGeom prst="rect">
            <a:avLst/>
          </a:prstGeom>
        </p:spPr>
      </p:pic>
      <p:pic>
        <p:nvPicPr>
          <p:cNvPr id="7" name="Picture 2" descr="GitHub Logo - Logo, zeichen, emblem, symbol. Geschichte und Bedeutung">
            <a:extLst>
              <a:ext uri="{FF2B5EF4-FFF2-40B4-BE49-F238E27FC236}">
                <a16:creationId xmlns:a16="http://schemas.microsoft.com/office/drawing/2014/main" id="{0BC885E4-CCB5-467F-9BC2-592B75DE9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871" y="3700524"/>
            <a:ext cx="2867932" cy="1613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313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F88F792-0256-4B04-A886-50336461F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146" y="874297"/>
            <a:ext cx="6979820" cy="53026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196EC3-6334-489C-98B1-B9247D92B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Replikations</a:t>
            </a:r>
            <a:r>
              <a:rPr lang="en-US" u="sng" dirty="0" err="1"/>
              <a:t>KRISE</a:t>
            </a:r>
            <a:r>
              <a:rPr lang="en-US" dirty="0"/>
              <a:t>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F2C16-FCBE-4E1F-BA91-A55E4EE78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38" y="1828799"/>
            <a:ext cx="4420569" cy="4348163"/>
          </a:xfrm>
        </p:spPr>
        <p:txBody>
          <a:bodyPr>
            <a:normAutofit lnSpcReduction="10000"/>
          </a:bodyPr>
          <a:lstStyle/>
          <a:p>
            <a:r>
              <a:rPr lang="en-GB" dirty="0"/>
              <a:t>Replications of 100 experimental and correlational studies</a:t>
            </a:r>
          </a:p>
          <a:p>
            <a:r>
              <a:rPr lang="en-GB" dirty="0"/>
              <a:t>Evaluate reproducibility using significance, p-values and effect sizes</a:t>
            </a:r>
          </a:p>
          <a:p>
            <a:r>
              <a:rPr lang="en-GB" b="1" dirty="0"/>
              <a:t>36% </a:t>
            </a:r>
            <a:r>
              <a:rPr lang="en-GB" dirty="0"/>
              <a:t>of replications had significant results</a:t>
            </a:r>
          </a:p>
          <a:p>
            <a:r>
              <a:rPr lang="en-GB" b="1" dirty="0"/>
              <a:t>47% </a:t>
            </a:r>
            <a:r>
              <a:rPr lang="en-GB" dirty="0"/>
              <a:t>of original effect sizes were in the 95% CI of the replication effect size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C16AF1-77CC-43C1-989C-801BC67E9D7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Open Science Collaboration, Science, 2015; Ioannidis , PLOS Medicine, 2005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1E095B-756A-43F5-AC30-8A27086CB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6759" y="1197414"/>
            <a:ext cx="6289705" cy="513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66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C032-46F2-45F3-9374-ABCF731C8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</a:t>
            </a:r>
            <a:r>
              <a:rPr lang="en-GB" dirty="0" err="1"/>
              <a:t>will‘open</a:t>
            </a:r>
            <a:r>
              <a:rPr lang="en-GB" dirty="0"/>
              <a:t> </a:t>
            </a:r>
            <a:r>
              <a:rPr lang="en-GB" dirty="0" err="1"/>
              <a:t>science’become</a:t>
            </a:r>
            <a:r>
              <a:rPr lang="en-GB" dirty="0"/>
              <a:t> </a:t>
            </a:r>
            <a:r>
              <a:rPr lang="en-GB" dirty="0" err="1"/>
              <a:t>simply‘science</a:t>
            </a:r>
            <a:r>
              <a:rPr lang="en-GB" dirty="0"/>
              <a:t>’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48AC3-BA20-412D-9D09-74A580C02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37" y="1828799"/>
            <a:ext cx="11014363" cy="465175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Open access</a:t>
            </a:r>
          </a:p>
          <a:p>
            <a:pPr lvl="1"/>
            <a:r>
              <a:rPr lang="en-GB" dirty="0"/>
              <a:t>papers are available for anyone to read without having to pay</a:t>
            </a:r>
            <a:endParaRPr lang="en-US" dirty="0"/>
          </a:p>
          <a:p>
            <a:r>
              <a:rPr lang="en-US" dirty="0"/>
              <a:t>Open methodology</a:t>
            </a:r>
          </a:p>
          <a:p>
            <a:pPr lvl="1"/>
            <a:r>
              <a:rPr lang="en-GB" dirty="0"/>
              <a:t>allow other researchers to repeat the work and apply it elsewhere</a:t>
            </a:r>
            <a:endParaRPr lang="en-US" dirty="0"/>
          </a:p>
          <a:p>
            <a:r>
              <a:rPr lang="en-US" dirty="0"/>
              <a:t>Open source</a:t>
            </a:r>
          </a:p>
          <a:p>
            <a:pPr lvl="1"/>
            <a:r>
              <a:rPr lang="en-GB" dirty="0"/>
              <a:t>open and free access to the blueprint of a product (software-source code)</a:t>
            </a:r>
            <a:endParaRPr lang="en-US" dirty="0"/>
          </a:p>
          <a:p>
            <a:r>
              <a:rPr lang="en-US" dirty="0"/>
              <a:t>Open peer review</a:t>
            </a:r>
          </a:p>
          <a:p>
            <a:pPr lvl="1"/>
            <a:r>
              <a:rPr lang="en-GB" dirty="0"/>
              <a:t>making peer review a collaborative process between authors and reviewer</a:t>
            </a:r>
            <a:endParaRPr lang="en-US" dirty="0"/>
          </a:p>
          <a:p>
            <a:r>
              <a:rPr lang="en-US" dirty="0"/>
              <a:t>Open education</a:t>
            </a:r>
          </a:p>
          <a:p>
            <a:pPr lvl="1"/>
            <a:r>
              <a:rPr lang="en-GB" dirty="0"/>
              <a:t>open and free availability of educational resource</a:t>
            </a:r>
          </a:p>
          <a:p>
            <a:endParaRPr lang="en-US" b="1" dirty="0"/>
          </a:p>
          <a:p>
            <a:r>
              <a:rPr lang="en-US" b="1" dirty="0"/>
              <a:t>Open data</a:t>
            </a:r>
          </a:p>
          <a:p>
            <a:pPr lvl="1"/>
            <a:r>
              <a:rPr lang="en-GB" b="1" dirty="0"/>
              <a:t>releasing both raw and processed data from your experiments, enabling others to analyse it without restrictions</a:t>
            </a:r>
            <a:endParaRPr lang="en-US" b="1" dirty="0"/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92FC7-D12C-41C2-8F3F-1E8C679BBE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Watson ea., Genome Biology, 2015</a:t>
            </a:r>
          </a:p>
        </p:txBody>
      </p:sp>
    </p:spTree>
    <p:extLst>
      <p:ext uri="{BB962C8B-B14F-4D97-AF65-F5344CB8AC3E}">
        <p14:creationId xmlns:p14="http://schemas.microsoft.com/office/powerpoint/2010/main" val="1548430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8FA6A-85FB-49C1-81FA-723500282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X2Download.com-Retrieving data">
            <a:hlinkClick r:id="" action="ppaction://media"/>
            <a:extLst>
              <a:ext uri="{FF2B5EF4-FFF2-40B4-BE49-F238E27FC236}">
                <a16:creationId xmlns:a16="http://schemas.microsoft.com/office/drawing/2014/main" id="{DDF6AC4A-CD9A-4712-9387-9F0E36956988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567" end="24063.0999"/>
                </p14:media>
              </p:ext>
            </p:extLst>
          </p:nvPr>
        </p:nvPicPr>
        <p:blipFill rotWithShape="1">
          <a:blip r:embed="rId4"/>
          <a:srcRect l="12726" r="12470"/>
          <a:stretch>
            <a:fillRect/>
          </a:stretch>
        </p:blipFill>
        <p:spPr>
          <a:xfrm>
            <a:off x="2701637" y="876365"/>
            <a:ext cx="6788726" cy="510527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D9653-A77F-4908-9E24-3B2BE3A511B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4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8EC08-2EE0-43A9-A66D-8124069A6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Warum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70E84-7B88-4666-A204-CCCE276FE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34F539-AF3B-43CA-A2EA-CAC60D0271B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Wagner ea., </a:t>
            </a:r>
            <a:r>
              <a:rPr lang="en-US" dirty="0" err="1"/>
              <a:t>bioRxiv</a:t>
            </a:r>
            <a:r>
              <a:rPr lang="en-US" dirty="0"/>
              <a:t>, 2021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6B64BE-72D4-4E02-BD3C-44BB691EE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080" y="1418590"/>
            <a:ext cx="10303839" cy="47345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F85BD88-5DC1-4496-BC87-63D3D2B2B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457" y="342404"/>
            <a:ext cx="7063445" cy="2411252"/>
          </a:xfrm>
          <a:prstGeom prst="rect">
            <a:avLst/>
          </a:prstGeom>
          <a:ln w="57150"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959283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B40A1-0A2B-4DB4-A131-5BC6EE738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Reproduzierbarkeit</a:t>
            </a:r>
            <a:r>
              <a:rPr lang="en-US" dirty="0"/>
              <a:t> von </a:t>
            </a:r>
            <a:r>
              <a:rPr lang="en-US" dirty="0" err="1"/>
              <a:t>Daten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20F80-0934-4EDC-BC53-4AE272796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96FBE8-20B4-4115-87B0-8E62A2486E3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Ioannidis, Nature Genetics, 2009; Hardwicke ea., </a:t>
            </a:r>
            <a:r>
              <a:rPr lang="en-US" dirty="0" err="1"/>
              <a:t>PLoS</a:t>
            </a:r>
            <a:r>
              <a:rPr lang="en-US" dirty="0"/>
              <a:t> ONE, 2018</a:t>
            </a:r>
          </a:p>
        </p:txBody>
      </p:sp>
      <p:pic>
        <p:nvPicPr>
          <p:cNvPr id="1026" name="Picture 2" descr="Figure 1">
            <a:extLst>
              <a:ext uri="{FF2B5EF4-FFF2-40B4-BE49-F238E27FC236}">
                <a16:creationId xmlns:a16="http://schemas.microsoft.com/office/drawing/2014/main" id="{6DF8E328-5794-4A8D-AEFF-282A00C01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49" y="2083292"/>
            <a:ext cx="6761942" cy="3152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B631002-01A4-44D6-8BE2-5F91EB9A7F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65"/>
          <a:stretch/>
        </p:blipFill>
        <p:spPr bwMode="auto">
          <a:xfrm>
            <a:off x="7256436" y="1828799"/>
            <a:ext cx="4596127" cy="366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1842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40C05-8AD7-47A3-A3A9-529B1C90B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Ein </a:t>
            </a:r>
            <a:r>
              <a:rPr lang="en-US" dirty="0" err="1"/>
              <a:t>Beispiel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A0F1C3-4E75-4BDB-8DDB-18506DAACEED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https://bids-specification.readthedocs.io/en/stable/; https://github.com/bids-standard/bids-examples</a:t>
            </a:r>
          </a:p>
        </p:txBody>
      </p:sp>
      <p:pic>
        <p:nvPicPr>
          <p:cNvPr id="5" name="Picture 4" descr="Die Kunst aufzuräumen, Poster-Set: 3 Poster im Format A1 : Ursus Wehrli:  Amazon.de: Bücher">
            <a:extLst>
              <a:ext uri="{FF2B5EF4-FFF2-40B4-BE49-F238E27FC236}">
                <a16:creationId xmlns:a16="http://schemas.microsoft.com/office/drawing/2014/main" id="{0A7E520F-72A8-440E-B738-DFE9A6A695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803"/>
          <a:stretch/>
        </p:blipFill>
        <p:spPr bwMode="auto">
          <a:xfrm>
            <a:off x="7939889" y="93027"/>
            <a:ext cx="4132962" cy="2790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FF2B883-7D85-4C1B-AE11-93A3E7814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864" y="216479"/>
            <a:ext cx="4069049" cy="1766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uppieren 7">
            <a:extLst>
              <a:ext uri="{FF2B5EF4-FFF2-40B4-BE49-F238E27FC236}">
                <a16:creationId xmlns:a16="http://schemas.microsoft.com/office/drawing/2014/main" id="{CAA54542-C870-4292-9A24-FF25A9A24457}"/>
              </a:ext>
            </a:extLst>
          </p:cNvPr>
          <p:cNvGrpSpPr/>
          <p:nvPr/>
        </p:nvGrpSpPr>
        <p:grpSpPr>
          <a:xfrm>
            <a:off x="556720" y="1488505"/>
            <a:ext cx="10928544" cy="4650776"/>
            <a:chOff x="564651" y="1420033"/>
            <a:chExt cx="4711698" cy="4338124"/>
          </a:xfrm>
        </p:grpSpPr>
        <p:sp>
          <p:nvSpPr>
            <p:cNvPr id="8" name="object 5">
              <a:extLst>
                <a:ext uri="{FF2B5EF4-FFF2-40B4-BE49-F238E27FC236}">
                  <a16:creationId xmlns:a16="http://schemas.microsoft.com/office/drawing/2014/main" id="{68214BFB-D31D-4873-BCEB-0CC6951182FC}"/>
                </a:ext>
              </a:extLst>
            </p:cNvPr>
            <p:cNvSpPr txBox="1"/>
            <p:nvPr/>
          </p:nvSpPr>
          <p:spPr>
            <a:xfrm>
              <a:off x="599928" y="1881698"/>
              <a:ext cx="4676421" cy="3876459"/>
            </a:xfrm>
            <a:prstGeom prst="rect">
              <a:avLst/>
            </a:prstGeom>
          </p:spPr>
          <p:txBody>
            <a:bodyPr vert="horz" wrap="square" lIns="0" tIns="165947" rIns="0" bIns="0" rtlCol="0">
              <a:spAutoFit/>
            </a:bodyPr>
            <a:lstStyle/>
            <a:p>
              <a:pPr marL="16933">
                <a:spcBef>
                  <a:spcPts val="1307"/>
                </a:spcBef>
              </a:pPr>
              <a:r>
                <a:rPr lang="de-DE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lang="de-DE" spc="-7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README.tsv</a:t>
              </a:r>
              <a:endParaRPr lang="de-DE" spc="620"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1307"/>
                </a:spcBef>
              </a:pPr>
              <a:r>
                <a:rPr lang="de-DE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lang="de-DE" spc="-7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dataset_description.json</a:t>
              </a:r>
              <a:endParaRPr lang="de-DE" spc="620"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1307"/>
                </a:spcBef>
              </a:pPr>
              <a:r>
                <a:rPr lang="de-DE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lang="de-DE" spc="-7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participants.json</a:t>
              </a:r>
              <a:endParaRPr lang="de-DE" spc="620"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1307"/>
                </a:spcBef>
              </a:pPr>
              <a:r>
                <a:rPr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spc="-7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participants.tsv</a:t>
              </a:r>
              <a:endParaRPr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1173"/>
                </a:spcBef>
              </a:pPr>
              <a:r>
                <a:rPr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└─</a:t>
              </a:r>
              <a:r>
                <a:rPr spc="-4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 </a:t>
              </a:r>
              <a:r>
                <a:rPr spc="-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sub-001</a:t>
              </a:r>
              <a:endParaRPr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lvl="1" indent="228600" algn="just"/>
              <a:r>
                <a:rPr lang="de-DE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lang="de-DE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eeg</a:t>
              </a:r>
              <a:r>
                <a:rPr lang="de-DE" i="0" u="none" strike="noStrike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iriam Mono CLM" panose="02000503000000000000" pitchFamily="2" charset="-79"/>
                  <a:cs typeface="Miriam Mono CLM" panose="02000503000000000000" pitchFamily="2" charset="-79"/>
                </a:rPr>
                <a:t>/</a:t>
              </a:r>
              <a:endParaRPr lang="de-D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lvl="1" indent="228600" algn="just"/>
              <a:r>
                <a:rPr lang="de-DE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└─</a:t>
              </a:r>
              <a:r>
                <a:rPr lang="de-DE" b="1" i="0" u="none" strike="noStrike" dirty="0" err="1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iriam Mono CLM" panose="02000503000000000000" pitchFamily="2" charset="-79"/>
                  <a:cs typeface="Miriam Mono CLM" panose="02000503000000000000" pitchFamily="2" charset="-79"/>
                </a:rPr>
                <a:t>motion</a:t>
              </a:r>
              <a:r>
                <a:rPr lang="de-DE" b="1" i="0" u="none" strike="noStrike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iriam Mono CLM" panose="02000503000000000000" pitchFamily="2" charset="-79"/>
                  <a:cs typeface="Miriam Mono CLM" panose="02000503000000000000" pitchFamily="2" charset="-79"/>
                </a:rPr>
                <a:t>/</a:t>
              </a:r>
              <a:endParaRPr lang="de-DE" sz="1600" b="0" dirty="0">
                <a:effectLst/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indent="457200" algn="just"/>
              <a:r>
                <a:rPr lang="de-DE" sz="1600" i="0" u="none" strike="noStrike" dirty="0">
                  <a:solidFill>
                    <a:srgbClr val="000000"/>
                  </a:solidFill>
                  <a:effectLst/>
                  <a:latin typeface="Miriam Mono CLM" panose="02000503000000000000" pitchFamily="2" charset="-79"/>
                  <a:cs typeface="Miriam Mono CLM" panose="02000503000000000000" pitchFamily="2" charset="-79"/>
                </a:rPr>
                <a:t>  	</a:t>
              </a:r>
              <a:r>
                <a:rPr lang="de-DE" sz="1600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lang="de-DE" sz="1600" i="0" u="none" strike="noStrike" dirty="0">
                  <a:solidFill>
                    <a:srgbClr val="000000"/>
                  </a:solidFill>
                  <a:effectLst/>
                  <a:latin typeface="Miriam Mono CLM" panose="02000503000000000000" pitchFamily="2" charset="-79"/>
                  <a:cs typeface="Miriam Mono CLM" panose="02000503000000000000" pitchFamily="2" charset="-79"/>
                </a:rPr>
                <a:t>sub-01_ses-01_task-BalanceTandemStand_motion.tsv</a:t>
              </a:r>
              <a:endParaRPr lang="de-DE" sz="1600" dirty="0">
                <a:effectLst/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457200" algn="just"/>
              <a:r>
                <a:rPr lang="de-DE" sz="1600" i="0" u="none" strike="noStrike" dirty="0">
                  <a:solidFill>
                    <a:srgbClr val="000000"/>
                  </a:solidFill>
                  <a:effectLst/>
                  <a:latin typeface="Miriam Mono CLM" panose="02000503000000000000" pitchFamily="2" charset="-79"/>
                  <a:cs typeface="Miriam Mono CLM" panose="02000503000000000000" pitchFamily="2" charset="-79"/>
                </a:rPr>
                <a:t>  	</a:t>
              </a:r>
              <a:r>
                <a:rPr lang="de-DE" sz="1600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lang="de-DE" sz="1600" i="0" u="none" strike="noStrike" dirty="0">
                  <a:solidFill>
                    <a:srgbClr val="000000"/>
                  </a:solidFill>
                  <a:effectLst/>
                  <a:latin typeface="Miriam Mono CLM" panose="02000503000000000000" pitchFamily="2" charset="-79"/>
                  <a:cs typeface="Miriam Mono CLM" panose="02000503000000000000" pitchFamily="2" charset="-79"/>
                </a:rPr>
                <a:t>sub-01_ses-01_task-BalanceTandemStand_motion.json </a:t>
              </a:r>
              <a:endParaRPr lang="de-DE" sz="1600" dirty="0">
                <a:effectLst/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lvl="1" indent="457200" algn="just"/>
              <a:r>
                <a:rPr lang="de-DE" sz="1600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└─</a:t>
              </a:r>
              <a:r>
                <a:rPr lang="de-DE" sz="1600" i="0" u="none" strike="noStrike" dirty="0">
                  <a:solidFill>
                    <a:srgbClr val="000000"/>
                  </a:solidFill>
                  <a:effectLst/>
                  <a:latin typeface="Miriam Mono CLM" panose="02000503000000000000" pitchFamily="2" charset="-79"/>
                  <a:cs typeface="Miriam Mono CLM" panose="02000503000000000000" pitchFamily="2" charset="-79"/>
                </a:rPr>
                <a:t>sub-01_ses-01_task-BalanceTandemStand_channels.tsv</a:t>
              </a:r>
              <a:endParaRPr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373"/>
                </a:spcBef>
              </a:pPr>
              <a:r>
                <a:rPr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spc="-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 </a:t>
              </a:r>
              <a:r>
                <a:rPr spc="-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sub-002</a:t>
              </a:r>
              <a:endParaRPr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373"/>
                </a:spcBef>
              </a:pPr>
              <a:r>
                <a:rPr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└─</a:t>
              </a:r>
              <a:r>
                <a:rPr spc="-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 </a:t>
              </a:r>
              <a:r>
                <a:rPr spc="-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sub-003</a:t>
              </a:r>
              <a:endParaRPr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</p:txBody>
        </p:sp>
        <p:sp>
          <p:nvSpPr>
            <p:cNvPr id="9" name="Textfeld 9">
              <a:extLst>
                <a:ext uri="{FF2B5EF4-FFF2-40B4-BE49-F238E27FC236}">
                  <a16:creationId xmlns:a16="http://schemas.microsoft.com/office/drawing/2014/main" id="{B86294D5-8C61-490D-A99A-401782EAE7BD}"/>
                </a:ext>
              </a:extLst>
            </p:cNvPr>
            <p:cNvSpPr txBox="1"/>
            <p:nvPr/>
          </p:nvSpPr>
          <p:spPr>
            <a:xfrm>
              <a:off x="564651" y="1420033"/>
              <a:ext cx="1977827" cy="373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latin typeface="Miriam Mono CLM" panose="02000503000000000000" pitchFamily="2" charset="-79"/>
                  <a:cs typeface="Miriam Mono CLM" panose="02000503000000000000" pitchFamily="2" charset="-79"/>
                </a:rPr>
                <a:t>Example1/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6688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933" rIns="0" bIns="0" rtlCol="0" anchor="ctr">
            <a:spAutoFit/>
          </a:bodyPr>
          <a:lstStyle/>
          <a:p>
            <a:pPr marL="16933">
              <a:lnSpc>
                <a:spcPct val="100000"/>
              </a:lnSpc>
              <a:spcBef>
                <a:spcPts val="133"/>
              </a:spcBef>
            </a:pPr>
            <a:r>
              <a:rPr spc="-7" dirty="0"/>
              <a:t>BIDS</a:t>
            </a:r>
            <a:r>
              <a:rPr spc="-20" dirty="0"/>
              <a:t> </a:t>
            </a:r>
            <a:r>
              <a:rPr spc="-7" dirty="0"/>
              <a:t>schema:</a:t>
            </a:r>
            <a:r>
              <a:rPr spc="-27" dirty="0"/>
              <a:t> </a:t>
            </a:r>
            <a:r>
              <a:rPr spc="-7" dirty="0"/>
              <a:t>example</a:t>
            </a:r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824B0CE8-9ABF-48B9-AB91-0866968A099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4294967295"/>
          </p:nvPr>
        </p:nvSpPr>
        <p:spPr>
          <a:xfrm>
            <a:off x="6705600" y="8520113"/>
            <a:ext cx="5486400" cy="39687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16933">
              <a:lnSpc>
                <a:spcPts val="1553"/>
              </a:lnSpc>
            </a:pPr>
            <a:r>
              <a:rPr sz="1467" b="1" i="0" dirty="0"/>
              <a:t>Guiomar</a:t>
            </a:r>
            <a:r>
              <a:rPr sz="1467" b="1" i="0" spc="-7" dirty="0"/>
              <a:t> Niso </a:t>
            </a:r>
            <a:r>
              <a:rPr sz="1467" i="0" dirty="0"/>
              <a:t>— </a:t>
            </a:r>
            <a:r>
              <a:rPr spc="-7" dirty="0"/>
              <a:t>BIDS:</a:t>
            </a:r>
            <a:r>
              <a:rPr spc="-13" dirty="0"/>
              <a:t> </a:t>
            </a:r>
            <a:r>
              <a:rPr dirty="0"/>
              <a:t>a data</a:t>
            </a:r>
            <a:r>
              <a:rPr spc="-7" dirty="0"/>
              <a:t> standard</a:t>
            </a:r>
            <a:r>
              <a:rPr dirty="0"/>
              <a:t> for</a:t>
            </a:r>
            <a:r>
              <a:rPr spc="-7" dirty="0"/>
              <a:t> </a:t>
            </a:r>
            <a:r>
              <a:rPr dirty="0"/>
              <a:t>open and</a:t>
            </a:r>
            <a:r>
              <a:rPr spc="-7" dirty="0"/>
              <a:t> </a:t>
            </a:r>
            <a:r>
              <a:rPr dirty="0"/>
              <a:t>reproducible neuroimaging</a:t>
            </a:r>
            <a:r>
              <a:rPr spc="-13" dirty="0"/>
              <a:t> </a:t>
            </a:r>
            <a:r>
              <a:rPr i="0" dirty="0">
                <a:latin typeface="Arial"/>
                <a:cs typeface="Arial"/>
              </a:rPr>
              <a:t>- Oldenburg</a:t>
            </a:r>
            <a:r>
              <a:rPr i="0" spc="-7" dirty="0"/>
              <a:t> </a:t>
            </a:r>
            <a:r>
              <a:rPr i="0" dirty="0">
                <a:latin typeface="Arial"/>
                <a:cs typeface="Arial"/>
              </a:rPr>
              <a:t>| 2020</a:t>
            </a:r>
            <a:endParaRPr sz="1467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5B7AEDE3-B378-44EC-80FB-E6A2B20955F6}"/>
              </a:ext>
            </a:extLst>
          </p:cNvPr>
          <p:cNvGrpSpPr/>
          <p:nvPr/>
        </p:nvGrpSpPr>
        <p:grpSpPr>
          <a:xfrm>
            <a:off x="564651" y="1420033"/>
            <a:ext cx="4711698" cy="4442521"/>
            <a:chOff x="564651" y="1420033"/>
            <a:chExt cx="4711698" cy="4442521"/>
          </a:xfrm>
        </p:grpSpPr>
        <p:sp>
          <p:nvSpPr>
            <p:cNvPr id="5" name="object 5"/>
            <p:cNvSpPr txBox="1"/>
            <p:nvPr/>
          </p:nvSpPr>
          <p:spPr>
            <a:xfrm>
              <a:off x="599928" y="1881698"/>
              <a:ext cx="4676421" cy="3980856"/>
            </a:xfrm>
            <a:prstGeom prst="rect">
              <a:avLst/>
            </a:prstGeom>
          </p:spPr>
          <p:txBody>
            <a:bodyPr vert="horz" wrap="square" lIns="0" tIns="165947" rIns="0" bIns="0" rtlCol="0">
              <a:spAutoFit/>
            </a:bodyPr>
            <a:lstStyle/>
            <a:p>
              <a:pPr marL="16933">
                <a:spcBef>
                  <a:spcPts val="1307"/>
                </a:spcBef>
              </a:pPr>
              <a:r>
                <a:rPr lang="de-DE" sz="2133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lang="de-DE" sz="2133" spc="-7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README.tsv</a:t>
              </a:r>
              <a:endParaRPr lang="de-DE" sz="2133" spc="620"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1307"/>
                </a:spcBef>
              </a:pPr>
              <a:r>
                <a:rPr lang="de-DE" sz="2133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lang="de-DE" sz="2133" spc="-7" dirty="0" err="1">
                  <a:solidFill>
                    <a:schemeClr val="bg1">
                      <a:lumMod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dataset_description.json</a:t>
              </a:r>
              <a:endParaRPr lang="de-DE" sz="2133" spc="620" dirty="0">
                <a:solidFill>
                  <a:schemeClr val="bg1">
                    <a:lumMod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1307"/>
                </a:spcBef>
              </a:pPr>
              <a:r>
                <a:rPr lang="de-DE" sz="2133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lang="de-DE" sz="2133" b="1" spc="-7" dirty="0" err="1">
                  <a:solidFill>
                    <a:schemeClr val="accent1"/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participants.json</a:t>
              </a:r>
              <a:endParaRPr lang="de-DE" sz="2133" b="1" spc="620" dirty="0">
                <a:solidFill>
                  <a:schemeClr val="accent1"/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1307"/>
                </a:spcBef>
              </a:pPr>
              <a:r>
                <a:rPr sz="2133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sz="2133" b="1" spc="-7" dirty="0" err="1">
                  <a:solidFill>
                    <a:schemeClr val="accent1"/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participants.tsv</a:t>
              </a:r>
              <a:endParaRPr sz="2133" b="1" dirty="0">
                <a:solidFill>
                  <a:schemeClr val="accent1"/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1173"/>
                </a:spcBef>
              </a:pPr>
              <a:r>
                <a:rPr sz="2133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└─</a:t>
              </a:r>
              <a:r>
                <a:rPr sz="2133" spc="-4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 </a:t>
              </a:r>
              <a:r>
                <a:rPr sz="2133" spc="-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sub-001</a:t>
              </a:r>
              <a:endParaRPr sz="2133"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389457">
                <a:spcBef>
                  <a:spcPts val="373"/>
                </a:spcBef>
              </a:pPr>
              <a:r>
                <a:rPr sz="2133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sz="2133" spc="-14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 </a:t>
              </a:r>
              <a:r>
                <a:rPr sz="2133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ses-01</a:t>
              </a:r>
            </a:p>
            <a:p>
              <a:pPr marL="389457">
                <a:spcBef>
                  <a:spcPts val="373"/>
                </a:spcBef>
              </a:pPr>
              <a:r>
                <a:rPr sz="2133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sz="2133" spc="-14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 </a:t>
              </a:r>
              <a:r>
                <a:rPr sz="2133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ses-02</a:t>
              </a:r>
            </a:p>
            <a:p>
              <a:pPr marL="16933">
                <a:spcBef>
                  <a:spcPts val="373"/>
                </a:spcBef>
              </a:pPr>
              <a:r>
                <a:rPr sz="2133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├─</a:t>
              </a:r>
              <a:r>
                <a:rPr sz="2133" spc="-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 </a:t>
              </a:r>
              <a:r>
                <a:rPr sz="2133" spc="-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sub-002</a:t>
              </a:r>
              <a:endParaRPr sz="2133"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  <a:p>
              <a:pPr marL="16933">
                <a:spcBef>
                  <a:spcPts val="373"/>
                </a:spcBef>
              </a:pPr>
              <a:r>
                <a:rPr sz="2133" spc="6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└─</a:t>
              </a:r>
              <a:r>
                <a:rPr sz="2133" spc="-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 </a:t>
              </a:r>
              <a:r>
                <a:rPr sz="2133" spc="-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riam Mono CLM" panose="02000503000000000000" pitchFamily="2" charset="-79"/>
                  <a:cs typeface="Miriam Mono CLM" panose="02000503000000000000" pitchFamily="2" charset="-79"/>
                </a:rPr>
                <a:t>sub-003</a:t>
              </a:r>
              <a:endParaRPr sz="2133" dirty="0">
                <a:solidFill>
                  <a:schemeClr val="tx1">
                    <a:lumMod val="50000"/>
                    <a:lumOff val="50000"/>
                  </a:schemeClr>
                </a:solidFill>
                <a:latin typeface="Miriam Mono CLM" panose="02000503000000000000" pitchFamily="2" charset="-79"/>
                <a:cs typeface="Miriam Mono CLM" panose="02000503000000000000" pitchFamily="2" charset="-79"/>
              </a:endParaRP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42BBBDD-6478-4FF0-A0F1-0E5278931001}"/>
                </a:ext>
              </a:extLst>
            </p:cNvPr>
            <p:cNvSpPr txBox="1"/>
            <p:nvPr/>
          </p:nvSpPr>
          <p:spPr>
            <a:xfrm>
              <a:off x="564651" y="1420033"/>
              <a:ext cx="19778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latin typeface="Miriam Mono CLM" panose="02000503000000000000" pitchFamily="2" charset="-79"/>
                  <a:cs typeface="Miriam Mono CLM" panose="02000503000000000000" pitchFamily="2" charset="-79"/>
                </a:rPr>
                <a:t>Example1/</a:t>
              </a:r>
            </a:p>
          </p:txBody>
        </p:sp>
      </p:grpSp>
      <p:sp>
        <p:nvSpPr>
          <p:cNvPr id="11" name="object 9">
            <a:extLst>
              <a:ext uri="{FF2B5EF4-FFF2-40B4-BE49-F238E27FC236}">
                <a16:creationId xmlns:a16="http://schemas.microsoft.com/office/drawing/2014/main" id="{4984C069-5B3D-4AE8-BEC7-52A90E11F7DD}"/>
              </a:ext>
            </a:extLst>
          </p:cNvPr>
          <p:cNvSpPr txBox="1"/>
          <p:nvPr/>
        </p:nvSpPr>
        <p:spPr>
          <a:xfrm>
            <a:off x="7286602" y="4913507"/>
            <a:ext cx="4009583" cy="1299714"/>
          </a:xfrm>
          <a:prstGeom prst="rect">
            <a:avLst/>
          </a:prstGeom>
          <a:ln w="25400">
            <a:solidFill>
              <a:schemeClr val="accent1"/>
            </a:solidFill>
            <a:prstDash val="dash"/>
          </a:ln>
        </p:spPr>
        <p:txBody>
          <a:bodyPr vert="horz" wrap="square" lIns="0" tIns="113664" rIns="0" bIns="0" rtlCol="0">
            <a:spAutoFit/>
          </a:bodyPr>
          <a:lstStyle/>
          <a:p>
            <a:pPr marL="161925">
              <a:lnSpc>
                <a:spcPct val="100000"/>
              </a:lnSpc>
              <a:spcBef>
                <a:spcPts val="894"/>
              </a:spcBef>
            </a:pPr>
            <a:r>
              <a:rPr b="1" dirty="0" err="1">
                <a:solidFill>
                  <a:srgbClr val="404040"/>
                </a:solidFill>
                <a:cs typeface="Courier New"/>
              </a:rPr>
              <a:t>participant_id</a:t>
            </a:r>
            <a:r>
              <a:rPr b="1" spc="-40" dirty="0">
                <a:solidFill>
                  <a:srgbClr val="404040"/>
                </a:solidFill>
                <a:cs typeface="Courier New"/>
              </a:rPr>
              <a:t> </a:t>
            </a:r>
            <a:r>
              <a:rPr lang="de-DE" b="1" spc="-40" dirty="0">
                <a:solidFill>
                  <a:srgbClr val="404040"/>
                </a:solidFill>
                <a:cs typeface="Courier New"/>
              </a:rPr>
              <a:t>	     </a:t>
            </a:r>
            <a:r>
              <a:rPr b="1" dirty="0">
                <a:solidFill>
                  <a:srgbClr val="404040"/>
                </a:solidFill>
                <a:cs typeface="Courier New"/>
              </a:rPr>
              <a:t>age</a:t>
            </a:r>
            <a:r>
              <a:rPr b="1" spc="-40" dirty="0">
                <a:solidFill>
                  <a:srgbClr val="404040"/>
                </a:solidFill>
                <a:cs typeface="Courier New"/>
              </a:rPr>
              <a:t> </a:t>
            </a:r>
            <a:r>
              <a:rPr lang="de-DE" b="1" spc="-40" dirty="0">
                <a:solidFill>
                  <a:srgbClr val="404040"/>
                </a:solidFill>
                <a:cs typeface="Courier New"/>
              </a:rPr>
              <a:t>	</a:t>
            </a:r>
            <a:r>
              <a:rPr b="1" dirty="0">
                <a:solidFill>
                  <a:srgbClr val="404040"/>
                </a:solidFill>
                <a:cs typeface="Courier New"/>
              </a:rPr>
              <a:t>sex</a:t>
            </a:r>
            <a:endParaRPr dirty="0">
              <a:cs typeface="Courier New"/>
            </a:endParaRPr>
          </a:p>
          <a:p>
            <a:pPr marL="161925">
              <a:lnSpc>
                <a:spcPct val="100000"/>
              </a:lnSpc>
              <a:spcBef>
                <a:spcPts val="240"/>
              </a:spcBef>
              <a:tabLst>
                <a:tab pos="1647825" algn="l"/>
                <a:tab pos="2044064" algn="l"/>
              </a:tabLst>
            </a:pPr>
            <a:r>
              <a:rPr spc="-5" dirty="0">
                <a:solidFill>
                  <a:srgbClr val="404040"/>
                </a:solidFill>
                <a:cs typeface="Courier New"/>
              </a:rPr>
              <a:t>sub-001	</a:t>
            </a:r>
            <a:r>
              <a:rPr lang="de-DE" spc="-5" dirty="0">
                <a:solidFill>
                  <a:srgbClr val="404040"/>
                </a:solidFill>
                <a:cs typeface="Courier New"/>
              </a:rPr>
              <a:t>	</a:t>
            </a:r>
            <a:r>
              <a:rPr spc="-5" dirty="0">
                <a:solidFill>
                  <a:srgbClr val="404040"/>
                </a:solidFill>
                <a:cs typeface="Courier New"/>
              </a:rPr>
              <a:t>34	</a:t>
            </a:r>
            <a:r>
              <a:rPr dirty="0">
                <a:solidFill>
                  <a:srgbClr val="404040"/>
                </a:solidFill>
                <a:cs typeface="Courier New"/>
              </a:rPr>
              <a:t>M</a:t>
            </a:r>
            <a:endParaRPr dirty="0">
              <a:cs typeface="Courier New"/>
            </a:endParaRPr>
          </a:p>
          <a:p>
            <a:pPr marL="161925">
              <a:lnSpc>
                <a:spcPct val="100000"/>
              </a:lnSpc>
              <a:spcBef>
                <a:spcPts val="240"/>
              </a:spcBef>
              <a:tabLst>
                <a:tab pos="1647825" algn="l"/>
                <a:tab pos="2044064" algn="l"/>
              </a:tabLst>
            </a:pPr>
            <a:r>
              <a:rPr spc="-5" dirty="0">
                <a:solidFill>
                  <a:srgbClr val="404040"/>
                </a:solidFill>
                <a:cs typeface="Courier New"/>
              </a:rPr>
              <a:t>sub-002	</a:t>
            </a:r>
            <a:r>
              <a:rPr lang="de-DE" spc="-5" dirty="0">
                <a:solidFill>
                  <a:srgbClr val="404040"/>
                </a:solidFill>
                <a:cs typeface="Courier New"/>
              </a:rPr>
              <a:t>	</a:t>
            </a:r>
            <a:r>
              <a:rPr spc="-5" dirty="0">
                <a:solidFill>
                  <a:srgbClr val="404040"/>
                </a:solidFill>
                <a:cs typeface="Courier New"/>
              </a:rPr>
              <a:t>12	</a:t>
            </a:r>
            <a:r>
              <a:rPr dirty="0">
                <a:solidFill>
                  <a:srgbClr val="404040"/>
                </a:solidFill>
                <a:cs typeface="Courier New"/>
              </a:rPr>
              <a:t>F</a:t>
            </a:r>
            <a:endParaRPr dirty="0">
              <a:cs typeface="Courier New"/>
            </a:endParaRPr>
          </a:p>
          <a:p>
            <a:pPr marL="161925">
              <a:lnSpc>
                <a:spcPct val="100000"/>
              </a:lnSpc>
              <a:spcBef>
                <a:spcPts val="240"/>
              </a:spcBef>
              <a:tabLst>
                <a:tab pos="1647825" algn="l"/>
                <a:tab pos="2044064" algn="l"/>
              </a:tabLst>
            </a:pPr>
            <a:r>
              <a:rPr spc="-5" dirty="0">
                <a:solidFill>
                  <a:srgbClr val="404040"/>
                </a:solidFill>
                <a:cs typeface="Courier New"/>
              </a:rPr>
              <a:t>sub-003	</a:t>
            </a:r>
            <a:r>
              <a:rPr lang="de-DE" spc="-5" dirty="0">
                <a:solidFill>
                  <a:srgbClr val="404040"/>
                </a:solidFill>
                <a:cs typeface="Courier New"/>
              </a:rPr>
              <a:t>	</a:t>
            </a:r>
            <a:r>
              <a:rPr spc="-5" dirty="0">
                <a:solidFill>
                  <a:srgbClr val="404040"/>
                </a:solidFill>
                <a:cs typeface="Courier New"/>
              </a:rPr>
              <a:t>33	</a:t>
            </a:r>
            <a:r>
              <a:rPr dirty="0">
                <a:solidFill>
                  <a:srgbClr val="404040"/>
                </a:solidFill>
                <a:cs typeface="Courier New"/>
              </a:rPr>
              <a:t>F</a:t>
            </a:r>
            <a:endParaRPr dirty="0">
              <a:cs typeface="Courier New"/>
            </a:endParaRPr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100EB970-5DEB-4911-BE2F-37791295B74D}"/>
              </a:ext>
            </a:extLst>
          </p:cNvPr>
          <p:cNvSpPr txBox="1"/>
          <p:nvPr/>
        </p:nvSpPr>
        <p:spPr>
          <a:xfrm>
            <a:off x="7283494" y="4557481"/>
            <a:ext cx="2501333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5" dirty="0">
                <a:solidFill>
                  <a:schemeClr val="accent1"/>
                </a:solidFill>
                <a:latin typeface="Miriam Mono CLM" panose="02000503000000000000" pitchFamily="2" charset="-79"/>
                <a:cs typeface="Miriam Mono CLM" panose="02000503000000000000" pitchFamily="2" charset="-79"/>
              </a:rPr>
              <a:t>participants.tsv</a:t>
            </a:r>
            <a:endParaRPr dirty="0">
              <a:solidFill>
                <a:schemeClr val="accent1"/>
              </a:solidFill>
              <a:latin typeface="Miriam Mono CLM" panose="02000503000000000000" pitchFamily="2" charset="-79"/>
              <a:cs typeface="Miriam Mono CLM" panose="02000503000000000000" pitchFamily="2" charset="-79"/>
            </a:endParaRPr>
          </a:p>
        </p:txBody>
      </p:sp>
      <p:sp>
        <p:nvSpPr>
          <p:cNvPr id="13" name="object 11">
            <a:extLst>
              <a:ext uri="{FF2B5EF4-FFF2-40B4-BE49-F238E27FC236}">
                <a16:creationId xmlns:a16="http://schemas.microsoft.com/office/drawing/2014/main" id="{6779A975-0E0C-447F-815F-D1EFA1F5D934}"/>
              </a:ext>
            </a:extLst>
          </p:cNvPr>
          <p:cNvSpPr txBox="1"/>
          <p:nvPr/>
        </p:nvSpPr>
        <p:spPr>
          <a:xfrm>
            <a:off x="7286602" y="1066297"/>
            <a:ext cx="3813810" cy="3018775"/>
          </a:xfrm>
          <a:prstGeom prst="rect">
            <a:avLst/>
          </a:prstGeom>
          <a:ln w="25400">
            <a:solidFill>
              <a:schemeClr val="accent1"/>
            </a:solidFill>
            <a:prstDash val="dash"/>
          </a:ln>
        </p:spPr>
        <p:txBody>
          <a:bodyPr vert="horz" wrap="square" lIns="0" tIns="132080" rIns="0" bIns="0" rtlCol="0">
            <a:spAutoFit/>
          </a:bodyPr>
          <a:lstStyle/>
          <a:p>
            <a:pPr marL="115570">
              <a:spcBef>
                <a:spcPts val="1040"/>
              </a:spcBef>
            </a:pPr>
            <a:r>
              <a:rPr spc="-70" dirty="0">
                <a:solidFill>
                  <a:srgbClr val="424242"/>
                </a:solidFill>
                <a:cs typeface="Calibri"/>
              </a:rPr>
              <a:t>"</a:t>
            </a:r>
            <a:r>
              <a:rPr b="1" spc="-5" dirty="0">
                <a:solidFill>
                  <a:srgbClr val="424242"/>
                </a:solidFill>
                <a:cs typeface="Calibri"/>
              </a:rPr>
              <a:t>age</a:t>
            </a:r>
            <a:r>
              <a:rPr spc="-40" dirty="0">
                <a:solidFill>
                  <a:srgbClr val="424242"/>
                </a:solidFill>
                <a:cs typeface="Calibri"/>
              </a:rPr>
              <a:t>":</a:t>
            </a:r>
            <a:r>
              <a:rPr spc="-55" dirty="0">
                <a:solidFill>
                  <a:srgbClr val="424242"/>
                </a:solidFill>
                <a:cs typeface="Calibri"/>
              </a:rPr>
              <a:t> </a:t>
            </a:r>
            <a:r>
              <a:rPr spc="-85" dirty="0">
                <a:solidFill>
                  <a:srgbClr val="424242"/>
                </a:solidFill>
                <a:cs typeface="Calibri"/>
              </a:rPr>
              <a:t>{</a:t>
            </a:r>
            <a:endParaRPr dirty="0">
              <a:cs typeface="Calibri"/>
            </a:endParaRPr>
          </a:p>
          <a:p>
            <a:pPr marL="369570" marR="1297305">
              <a:spcBef>
                <a:spcPts val="330"/>
              </a:spcBef>
            </a:pPr>
            <a:r>
              <a:rPr spc="-75" dirty="0">
                <a:solidFill>
                  <a:srgbClr val="424242"/>
                </a:solidFill>
                <a:cs typeface="Calibri"/>
              </a:rPr>
              <a:t>"Description": </a:t>
            </a:r>
            <a:r>
              <a:rPr spc="-70" dirty="0">
                <a:solidFill>
                  <a:srgbClr val="424242"/>
                </a:solidFill>
                <a:cs typeface="Calibri"/>
              </a:rPr>
              <a:t>"age </a:t>
            </a:r>
            <a:r>
              <a:rPr spc="-100" dirty="0">
                <a:solidFill>
                  <a:srgbClr val="424242"/>
                </a:solidFill>
                <a:cs typeface="Calibri"/>
              </a:rPr>
              <a:t>of</a:t>
            </a:r>
            <a:r>
              <a:rPr spc="-95" dirty="0">
                <a:solidFill>
                  <a:srgbClr val="424242"/>
                </a:solidFill>
                <a:cs typeface="Calibri"/>
              </a:rPr>
              <a:t> the </a:t>
            </a:r>
            <a:r>
              <a:rPr spc="-75" dirty="0">
                <a:solidFill>
                  <a:srgbClr val="424242"/>
                </a:solidFill>
                <a:cs typeface="Calibri"/>
              </a:rPr>
              <a:t>participant", </a:t>
            </a:r>
            <a:r>
              <a:rPr spc="-270" dirty="0">
                <a:solidFill>
                  <a:srgbClr val="424242"/>
                </a:solidFill>
                <a:cs typeface="Calibri"/>
              </a:rPr>
              <a:t> </a:t>
            </a:r>
            <a:r>
              <a:rPr spc="-65" dirty="0">
                <a:solidFill>
                  <a:srgbClr val="424242"/>
                </a:solidFill>
                <a:cs typeface="Calibri"/>
              </a:rPr>
              <a:t>"Units":</a:t>
            </a:r>
            <a:r>
              <a:rPr spc="-55" dirty="0">
                <a:solidFill>
                  <a:srgbClr val="424242"/>
                </a:solidFill>
                <a:cs typeface="Calibri"/>
              </a:rPr>
              <a:t> </a:t>
            </a:r>
            <a:r>
              <a:rPr spc="-85" dirty="0">
                <a:solidFill>
                  <a:srgbClr val="424242"/>
                </a:solidFill>
                <a:cs typeface="Calibri"/>
              </a:rPr>
              <a:t>"y</a:t>
            </a:r>
            <a:r>
              <a:rPr spc="-110" dirty="0">
                <a:solidFill>
                  <a:srgbClr val="424242"/>
                </a:solidFill>
                <a:cs typeface="Calibri"/>
              </a:rPr>
              <a:t>e</a:t>
            </a:r>
            <a:r>
              <a:rPr spc="-85" dirty="0">
                <a:solidFill>
                  <a:srgbClr val="424242"/>
                </a:solidFill>
                <a:cs typeface="Calibri"/>
              </a:rPr>
              <a:t>ars"</a:t>
            </a:r>
            <a:r>
              <a:rPr dirty="0">
                <a:solidFill>
                  <a:srgbClr val="424242"/>
                </a:solidFill>
                <a:cs typeface="Calibri"/>
              </a:rPr>
              <a:t>  </a:t>
            </a:r>
            <a:r>
              <a:rPr spc="75" dirty="0">
                <a:solidFill>
                  <a:srgbClr val="424242"/>
                </a:solidFill>
                <a:cs typeface="Calibri"/>
              </a:rPr>
              <a:t> </a:t>
            </a:r>
            <a:r>
              <a:rPr spc="-65" dirty="0">
                <a:solidFill>
                  <a:srgbClr val="424242"/>
                </a:solidFill>
                <a:cs typeface="Calibri"/>
              </a:rPr>
              <a:t>},</a:t>
            </a:r>
            <a:endParaRPr dirty="0">
              <a:cs typeface="Calibri"/>
            </a:endParaRPr>
          </a:p>
          <a:p>
            <a:pPr marL="115570">
              <a:spcBef>
                <a:spcPts val="270"/>
              </a:spcBef>
            </a:pPr>
            <a:r>
              <a:rPr spc="-70" dirty="0">
                <a:solidFill>
                  <a:srgbClr val="424242"/>
                </a:solidFill>
                <a:cs typeface="Calibri"/>
              </a:rPr>
              <a:t>"</a:t>
            </a:r>
            <a:r>
              <a:rPr b="1" spc="-20" dirty="0">
                <a:solidFill>
                  <a:srgbClr val="424242"/>
                </a:solidFill>
                <a:cs typeface="Calibri"/>
              </a:rPr>
              <a:t>s</a:t>
            </a:r>
            <a:r>
              <a:rPr b="1" spc="-35" dirty="0">
                <a:solidFill>
                  <a:srgbClr val="424242"/>
                </a:solidFill>
                <a:cs typeface="Calibri"/>
              </a:rPr>
              <a:t>e</a:t>
            </a:r>
            <a:r>
              <a:rPr b="1" spc="10" dirty="0">
                <a:solidFill>
                  <a:srgbClr val="424242"/>
                </a:solidFill>
                <a:cs typeface="Calibri"/>
              </a:rPr>
              <a:t>x</a:t>
            </a:r>
            <a:r>
              <a:rPr spc="-40" dirty="0">
                <a:solidFill>
                  <a:srgbClr val="424242"/>
                </a:solidFill>
                <a:cs typeface="Calibri"/>
              </a:rPr>
              <a:t>":</a:t>
            </a:r>
            <a:r>
              <a:rPr spc="-55" dirty="0">
                <a:solidFill>
                  <a:srgbClr val="424242"/>
                </a:solidFill>
                <a:cs typeface="Calibri"/>
              </a:rPr>
              <a:t> </a:t>
            </a:r>
            <a:r>
              <a:rPr spc="-85" dirty="0">
                <a:solidFill>
                  <a:srgbClr val="424242"/>
                </a:solidFill>
                <a:cs typeface="Calibri"/>
              </a:rPr>
              <a:t>{</a:t>
            </a:r>
            <a:endParaRPr dirty="0">
              <a:cs typeface="Calibri"/>
            </a:endParaRPr>
          </a:p>
          <a:p>
            <a:pPr marL="318770" marR="716280">
              <a:spcBef>
                <a:spcPts val="300"/>
              </a:spcBef>
            </a:pPr>
            <a:r>
              <a:rPr spc="-75" dirty="0">
                <a:solidFill>
                  <a:srgbClr val="424242"/>
                </a:solidFill>
                <a:cs typeface="Calibri"/>
              </a:rPr>
              <a:t>"Description":</a:t>
            </a:r>
            <a:r>
              <a:rPr spc="-50" dirty="0">
                <a:solidFill>
                  <a:srgbClr val="424242"/>
                </a:solidFill>
                <a:cs typeface="Calibri"/>
              </a:rPr>
              <a:t> </a:t>
            </a:r>
            <a:r>
              <a:rPr spc="-80" dirty="0">
                <a:solidFill>
                  <a:srgbClr val="424242"/>
                </a:solidFill>
                <a:cs typeface="Calibri"/>
              </a:rPr>
              <a:t>"sex</a:t>
            </a:r>
            <a:r>
              <a:rPr spc="-45" dirty="0">
                <a:solidFill>
                  <a:srgbClr val="424242"/>
                </a:solidFill>
                <a:cs typeface="Calibri"/>
              </a:rPr>
              <a:t> </a:t>
            </a:r>
            <a:r>
              <a:rPr spc="-80" dirty="0">
                <a:solidFill>
                  <a:srgbClr val="424242"/>
                </a:solidFill>
                <a:cs typeface="Calibri"/>
              </a:rPr>
              <a:t>as</a:t>
            </a:r>
            <a:r>
              <a:rPr spc="-45" dirty="0">
                <a:solidFill>
                  <a:srgbClr val="424242"/>
                </a:solidFill>
                <a:cs typeface="Calibri"/>
              </a:rPr>
              <a:t> </a:t>
            </a:r>
            <a:r>
              <a:rPr spc="-95" dirty="0">
                <a:solidFill>
                  <a:srgbClr val="424242"/>
                </a:solidFill>
                <a:cs typeface="Calibri"/>
              </a:rPr>
              <a:t>reported</a:t>
            </a:r>
            <a:r>
              <a:rPr spc="-45" dirty="0">
                <a:solidFill>
                  <a:srgbClr val="424242"/>
                </a:solidFill>
                <a:cs typeface="Calibri"/>
              </a:rPr>
              <a:t> </a:t>
            </a:r>
            <a:r>
              <a:rPr spc="-90" dirty="0">
                <a:solidFill>
                  <a:srgbClr val="424242"/>
                </a:solidFill>
                <a:cs typeface="Calibri"/>
              </a:rPr>
              <a:t>by</a:t>
            </a:r>
            <a:r>
              <a:rPr spc="-50" dirty="0">
                <a:solidFill>
                  <a:srgbClr val="424242"/>
                </a:solidFill>
                <a:cs typeface="Calibri"/>
              </a:rPr>
              <a:t> </a:t>
            </a:r>
            <a:r>
              <a:rPr spc="-95" dirty="0">
                <a:solidFill>
                  <a:srgbClr val="424242"/>
                </a:solidFill>
                <a:cs typeface="Calibri"/>
              </a:rPr>
              <a:t>the</a:t>
            </a:r>
            <a:r>
              <a:rPr spc="-45" dirty="0">
                <a:solidFill>
                  <a:srgbClr val="424242"/>
                </a:solidFill>
                <a:cs typeface="Calibri"/>
              </a:rPr>
              <a:t> </a:t>
            </a:r>
            <a:r>
              <a:rPr spc="-90" dirty="0">
                <a:solidFill>
                  <a:srgbClr val="424242"/>
                </a:solidFill>
                <a:cs typeface="Calibri"/>
              </a:rPr>
              <a:t>participant”, </a:t>
            </a:r>
            <a:r>
              <a:rPr spc="-265" dirty="0">
                <a:solidFill>
                  <a:srgbClr val="424242"/>
                </a:solidFill>
                <a:cs typeface="Calibri"/>
              </a:rPr>
              <a:t> </a:t>
            </a:r>
            <a:r>
              <a:rPr spc="-75" dirty="0">
                <a:solidFill>
                  <a:srgbClr val="424242"/>
                </a:solidFill>
                <a:cs typeface="Calibri"/>
              </a:rPr>
              <a:t>"</a:t>
            </a:r>
            <a:r>
              <a:rPr spc="-95" dirty="0">
                <a:solidFill>
                  <a:srgbClr val="424242"/>
                </a:solidFill>
                <a:cs typeface="Calibri"/>
              </a:rPr>
              <a:t>L</a:t>
            </a:r>
            <a:r>
              <a:rPr spc="-65" dirty="0">
                <a:solidFill>
                  <a:srgbClr val="424242"/>
                </a:solidFill>
                <a:cs typeface="Calibri"/>
              </a:rPr>
              <a:t>evels":</a:t>
            </a:r>
            <a:r>
              <a:rPr spc="-55" dirty="0">
                <a:solidFill>
                  <a:srgbClr val="424242"/>
                </a:solidFill>
                <a:cs typeface="Calibri"/>
              </a:rPr>
              <a:t> </a:t>
            </a:r>
            <a:r>
              <a:rPr spc="-85" dirty="0">
                <a:solidFill>
                  <a:srgbClr val="424242"/>
                </a:solidFill>
                <a:cs typeface="Calibri"/>
              </a:rPr>
              <a:t>{</a:t>
            </a:r>
            <a:endParaRPr dirty="0">
              <a:cs typeface="Calibri"/>
            </a:endParaRPr>
          </a:p>
          <a:p>
            <a:pPr marL="494665"/>
            <a:r>
              <a:rPr spc="-85" dirty="0">
                <a:solidFill>
                  <a:srgbClr val="424242"/>
                </a:solidFill>
                <a:cs typeface="Calibri"/>
              </a:rPr>
              <a:t>"M":</a:t>
            </a:r>
            <a:r>
              <a:rPr spc="-55" dirty="0">
                <a:solidFill>
                  <a:srgbClr val="424242"/>
                </a:solidFill>
                <a:cs typeface="Calibri"/>
              </a:rPr>
              <a:t> </a:t>
            </a:r>
            <a:r>
              <a:rPr spc="-70" dirty="0">
                <a:solidFill>
                  <a:srgbClr val="424242"/>
                </a:solidFill>
                <a:cs typeface="Calibri"/>
              </a:rPr>
              <a:t>"male",</a:t>
            </a:r>
            <a:endParaRPr dirty="0">
              <a:cs typeface="Calibri"/>
            </a:endParaRPr>
          </a:p>
          <a:p>
            <a:pPr marL="494665"/>
            <a:r>
              <a:rPr spc="-60" dirty="0">
                <a:solidFill>
                  <a:srgbClr val="424242"/>
                </a:solidFill>
                <a:cs typeface="Calibri"/>
              </a:rPr>
              <a:t>"F":</a:t>
            </a:r>
            <a:r>
              <a:rPr spc="-55" dirty="0">
                <a:solidFill>
                  <a:srgbClr val="424242"/>
                </a:solidFill>
                <a:cs typeface="Calibri"/>
              </a:rPr>
              <a:t> </a:t>
            </a:r>
            <a:r>
              <a:rPr spc="-90" dirty="0">
                <a:solidFill>
                  <a:srgbClr val="424242"/>
                </a:solidFill>
                <a:cs typeface="Calibri"/>
              </a:rPr>
              <a:t>“female"</a:t>
            </a:r>
            <a:r>
              <a:rPr dirty="0">
                <a:solidFill>
                  <a:srgbClr val="424242"/>
                </a:solidFill>
                <a:cs typeface="Calibri"/>
              </a:rPr>
              <a:t> </a:t>
            </a:r>
            <a:r>
              <a:rPr spc="125" dirty="0">
                <a:solidFill>
                  <a:srgbClr val="424242"/>
                </a:solidFill>
                <a:cs typeface="Calibri"/>
              </a:rPr>
              <a:t> </a:t>
            </a:r>
            <a:r>
              <a:rPr spc="-85" dirty="0">
                <a:solidFill>
                  <a:srgbClr val="424242"/>
                </a:solidFill>
                <a:cs typeface="Calibri"/>
              </a:rPr>
              <a:t>}</a:t>
            </a:r>
            <a:endParaRPr dirty="0">
              <a:cs typeface="Calibri"/>
            </a:endParaRPr>
          </a:p>
        </p:txBody>
      </p:sp>
      <p:sp>
        <p:nvSpPr>
          <p:cNvPr id="14" name="object 12">
            <a:extLst>
              <a:ext uri="{FF2B5EF4-FFF2-40B4-BE49-F238E27FC236}">
                <a16:creationId xmlns:a16="http://schemas.microsoft.com/office/drawing/2014/main" id="{AF762E67-E633-43FB-8517-699979DF534D}"/>
              </a:ext>
            </a:extLst>
          </p:cNvPr>
          <p:cNvSpPr txBox="1"/>
          <p:nvPr/>
        </p:nvSpPr>
        <p:spPr>
          <a:xfrm>
            <a:off x="7288012" y="722023"/>
            <a:ext cx="254736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5" dirty="0">
                <a:solidFill>
                  <a:schemeClr val="accent1"/>
                </a:solidFill>
                <a:latin typeface="Miriam Mono CLM" panose="02000503000000000000" pitchFamily="2" charset="-79"/>
                <a:cs typeface="Miriam Mono CLM" panose="02000503000000000000" pitchFamily="2" charset="-79"/>
              </a:rPr>
              <a:t>participants.json</a:t>
            </a:r>
            <a:endParaRPr dirty="0">
              <a:solidFill>
                <a:schemeClr val="accent1"/>
              </a:solidFill>
              <a:latin typeface="Miriam Mono CLM" panose="02000503000000000000" pitchFamily="2" charset="-79"/>
              <a:cs typeface="Miriam Mono CLM" panose="02000503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5468733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Benutzerdefiniert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C67"/>
      </a:accent1>
      <a:accent2>
        <a:srgbClr val="DA727E"/>
      </a:accent2>
      <a:accent3>
        <a:srgbClr val="AC6C82"/>
      </a:accent3>
      <a:accent4>
        <a:srgbClr val="685C79"/>
      </a:accent4>
      <a:accent5>
        <a:srgbClr val="455C7B"/>
      </a:accent5>
      <a:accent6>
        <a:srgbClr val="46B29D"/>
      </a:accent6>
      <a:hlink>
        <a:srgbClr val="0563C1"/>
      </a:hlink>
      <a:folHlink>
        <a:srgbClr val="954F72"/>
      </a:folHlink>
    </a:clrScheme>
    <a:fontScheme name="Custom 1">
      <a:majorFont>
        <a:latin typeface="Yanone Kaffeesatz"/>
        <a:ea typeface=""/>
        <a:cs typeface=""/>
      </a:majorFont>
      <a:minorFont>
        <a:latin typeface="Atkinson Hyperlegib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8A9AD5F4-93F5-4464-88CA-BC45E89F057A}" vid="{1A4F5343-107C-4CDF-9150-C826D2F15D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0</TotalTime>
  <Words>1088</Words>
  <Application>Microsoft Office PowerPoint</Application>
  <PresentationFormat>Widescreen</PresentationFormat>
  <Paragraphs>97</Paragraphs>
  <Slides>15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Atkinson Hyperlegible</vt:lpstr>
      <vt:lpstr>Calibri</vt:lpstr>
      <vt:lpstr>Miriam Mono CLM</vt:lpstr>
      <vt:lpstr>Source Serif Pro</vt:lpstr>
      <vt:lpstr>Source Serif Pro Light</vt:lpstr>
      <vt:lpstr>Times New Roman</vt:lpstr>
      <vt:lpstr>Yanone Kaffeesatz</vt:lpstr>
      <vt:lpstr>Yanone Kaffeesatz Medium</vt:lpstr>
      <vt:lpstr>Theme1</vt:lpstr>
      <vt:lpstr>Datenorganisation</vt:lpstr>
      <vt:lpstr>“Stundenplan”</vt:lpstr>
      <vt:lpstr>ReplikationsKRISE in Psychology</vt:lpstr>
      <vt:lpstr>When will‘open science’become simply‘science’</vt:lpstr>
      <vt:lpstr>PowerPoint Presentation</vt:lpstr>
      <vt:lpstr>Warum?</vt:lpstr>
      <vt:lpstr>Reproduzierbarkeit von Daten</vt:lpstr>
      <vt:lpstr>Ein Beispiel</vt:lpstr>
      <vt:lpstr>BIDS schema: example</vt:lpstr>
      <vt:lpstr>PowerPoint Presentation</vt:lpstr>
      <vt:lpstr>PowerPoint Presentation</vt:lpstr>
      <vt:lpstr>FAIR principles</vt:lpstr>
      <vt:lpstr>Gruppenarbeit (ca. 60 min)</vt:lpstr>
      <vt:lpstr>Versionskontrolle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Datenorganisation</dc:title>
  <dc:creator>Julius Welzel</dc:creator>
  <cp:lastModifiedBy>Julius Welzel</cp:lastModifiedBy>
  <cp:revision>3</cp:revision>
  <dcterms:created xsi:type="dcterms:W3CDTF">2022-02-28T13:22:52Z</dcterms:created>
  <dcterms:modified xsi:type="dcterms:W3CDTF">2022-03-01T10:58:45Z</dcterms:modified>
</cp:coreProperties>
</file>

<file path=docProps/thumbnail.jpeg>
</file>